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1" d="100"/>
          <a:sy n="151" d="100"/>
        </p:scale>
        <p:origin x="4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257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rquivo.p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rquivo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laviocrispin.github.io/arquivo.p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720" y="2021682"/>
            <a:ext cx="8191277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20"/>
              </a:lnSpc>
            </a:pPr>
            <a:r>
              <a:rPr lang="en-US" sz="3600" b="1" kern="0" spc="-24" dirty="0">
                <a:solidFill>
                  <a:srgbClr val="FAFAFC"/>
                </a:solidFill>
                <a:latin typeface="Felix Titling" panose="04060505060202020A04" pitchFamily="82" charset="0"/>
                <a:ea typeface="Inter" pitchFamily="34" charset="-122"/>
                <a:cs typeface="Inter" pitchFamily="34" charset="-120"/>
              </a:rPr>
              <a:t>Acessibilidade Arquivo.pt</a:t>
            </a:r>
            <a:endParaRPr lang="en-US" sz="3600" dirty="0">
              <a:latin typeface="Felix Titling" panose="04060505060202020A04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192726" y="4407930"/>
            <a:ext cx="2764185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920"/>
              </a:lnSpc>
            </a:pPr>
            <a:r>
              <a:rPr lang="en-US" sz="1200" b="1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Flávio Crispin e Rebeca Calisto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08396" y="2960431"/>
            <a:ext cx="5357664" cy="1706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projeto Acessibilidade Arquivo.pt foi desenvolvido com o objetivo de tornar o rico patrimônio do Arquivo.pt mais acessível para a comunidade em geral, especialmente para pessoas com baixa visão e autismo. A acessibilidade é uma questão cada vez mais importante e deve ser considerada em todos os projetos digitais, a fim de garantir que todos tenham acesso igualitário à informação e aos serviços disponíveis na internet.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3665620"/>
            <a:ext cx="2476202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Que é?</a:t>
            </a:r>
            <a:endParaRPr lang="en-US" sz="1800" dirty="0"/>
          </a:p>
        </p:txBody>
      </p:sp>
      <p:pic>
        <p:nvPicPr>
          <p:cNvPr id="5" name="Image 0" descr="https://pitch-assets-ccb95893-de3f-4266-973c-20049231b248.s3.eu-west-1.amazonaws.com/6306b9ff-7690-4f6d-a53e-6f0484429c9f?pitch-bytes=304487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337546" y="2282457"/>
            <a:ext cx="4441863" cy="0"/>
          </a:xfrm>
          <a:prstGeom prst="line">
            <a:avLst/>
          </a:prstGeom>
          <a:solidFill>
            <a:srgbClr val="35343F">
              <a:alpha val="30000"/>
            </a:srgbClr>
          </a:solidFill>
          <a:ln w="10583">
            <a:solidFill>
              <a:srgbClr val="6C7088">
                <a:alpha val="3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Text 1"/>
          <p:cNvSpPr/>
          <p:nvPr/>
        </p:nvSpPr>
        <p:spPr>
          <a:xfrm>
            <a:off x="1460304" y="2523506"/>
            <a:ext cx="180952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Adequação a WCAG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3663386" y="2523562"/>
            <a:ext cx="1809378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Democratização do conhecimento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5868187" y="2523433"/>
            <a:ext cx="1809378" cy="396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1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Impactar na pesquisa científica</a:t>
            </a:r>
            <a:endParaRPr lang="en-US" sz="975" dirty="0"/>
          </a:p>
        </p:txBody>
      </p:sp>
      <p:sp>
        <p:nvSpPr>
          <p:cNvPr id="7" name="Shape 4"/>
          <p:cNvSpPr/>
          <p:nvPr/>
        </p:nvSpPr>
        <p:spPr>
          <a:xfrm>
            <a:off x="4513381" y="2225726"/>
            <a:ext cx="114300" cy="114300"/>
          </a:xfrm>
          <a:prstGeom prst="ellipse">
            <a:avLst/>
          </a:prstGeom>
          <a:solidFill>
            <a:srgbClr val="FAFAFC"/>
          </a:solidFill>
          <a:ln w="42333">
            <a:solidFill>
              <a:srgbClr val="211E28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312047" y="2225726"/>
            <a:ext cx="114300" cy="114300"/>
          </a:xfrm>
          <a:prstGeom prst="ellipse">
            <a:avLst/>
          </a:prstGeom>
          <a:solidFill>
            <a:srgbClr val="FAFAFC"/>
          </a:solidFill>
          <a:ln w="42333">
            <a:solidFill>
              <a:srgbClr val="211E2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722076" y="2225726"/>
            <a:ext cx="114300" cy="114300"/>
          </a:xfrm>
          <a:prstGeom prst="ellipse">
            <a:avLst/>
          </a:prstGeom>
          <a:solidFill>
            <a:srgbClr val="FAFAFC"/>
          </a:solidFill>
          <a:ln w="42333">
            <a:solidFill>
              <a:srgbClr val="211E2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6717" y="476250"/>
            <a:ext cx="819112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800"/>
              </a:lnSpc>
            </a:pPr>
            <a:r>
              <a:rPr lang="en-US" sz="3000" b="1" kern="0" spc="-12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Objectivos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4" y="0"/>
            <a:ext cx="5295199" cy="5143500"/>
          </a:xfrm>
          <a:prstGeom prst="roundRect">
            <a:avLst>
              <a:gd name="adj" fmla="val -17778"/>
            </a:avLst>
          </a:prstGeom>
          <a:solidFill>
            <a:srgbClr val="35343F"/>
          </a:solidFill>
          <a:ln/>
        </p:spPr>
        <p:txBody>
          <a:bodyPr wrap="square" lIns="294178" tIns="607219" rIns="294178" bIns="607219" rtlCol="0" anchor="ctr"/>
          <a:lstStyle/>
          <a:p>
            <a:pPr algn="ctr">
              <a:lnSpc>
                <a:spcPts val="192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6122238" y="2277501"/>
            <a:ext cx="2548087" cy="594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Principais alterações realizadas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8555" y="472324"/>
            <a:ext cx="2823716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Mudança do fundo da página para a cor preta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478555" y="673210"/>
            <a:ext cx="3693319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 descanso da vista e para pessoas  com baixa visão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478555" y="1297063"/>
            <a:ext cx="452951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Maior facilidade de navegação e previsibilidade para pessoas com autismo</a:t>
            </a:r>
            <a:endParaRPr lang="en-US" sz="975" dirty="0"/>
          </a:p>
        </p:txBody>
      </p:sp>
      <p:sp>
        <p:nvSpPr>
          <p:cNvPr id="8" name="Text 5"/>
          <p:cNvSpPr/>
          <p:nvPr/>
        </p:nvSpPr>
        <p:spPr>
          <a:xfrm>
            <a:off x="478555" y="1097061"/>
            <a:ext cx="3579614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Menu no lado esquerdo com todas as páginas do websítio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478555" y="2329701"/>
            <a:ext cx="252263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Facilidade para pessoas com baixa visão</a:t>
            </a: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478555" y="1725875"/>
            <a:ext cx="2415629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Opção para alterar o tamanho da fonte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478555" y="2133547"/>
            <a:ext cx="2007543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Fontes com tamanho 18 pixel</a:t>
            </a: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478555" y="3064967"/>
            <a:ext cx="252263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Ex. Software NVDA</a:t>
            </a: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478555" y="2670724"/>
            <a:ext cx="447593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Inclusão e correção de textos alternativos para aplicações de leitura de ecrãs</a:t>
            </a:r>
            <a:endParaRPr lang="en-US" sz="975" dirty="0"/>
          </a:p>
        </p:txBody>
      </p:sp>
      <p:sp>
        <p:nvSpPr>
          <p:cNvPr id="14" name="Text 11"/>
          <p:cNvSpPr/>
          <p:nvPr/>
        </p:nvSpPr>
        <p:spPr>
          <a:xfrm>
            <a:off x="478555" y="3602729"/>
            <a:ext cx="3692873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Pensado para pessoas com algum espectro autista</a:t>
            </a:r>
            <a:endParaRPr lang="en-US" sz="975" dirty="0"/>
          </a:p>
        </p:txBody>
      </p:sp>
      <p:sp>
        <p:nvSpPr>
          <p:cNvPr id="15" name="Text 12"/>
          <p:cNvSpPr/>
          <p:nvPr/>
        </p:nvSpPr>
        <p:spPr>
          <a:xfrm>
            <a:off x="478555" y="3406575"/>
            <a:ext cx="2938835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do site mais simples e objetivo</a:t>
            </a:r>
            <a:endParaRPr lang="en-US" sz="975" dirty="0"/>
          </a:p>
        </p:txBody>
      </p:sp>
      <p:sp>
        <p:nvSpPr>
          <p:cNvPr id="16" name="Text 13"/>
          <p:cNvSpPr/>
          <p:nvPr/>
        </p:nvSpPr>
        <p:spPr>
          <a:xfrm>
            <a:off x="478555" y="4151272"/>
            <a:ext cx="378016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Mais fácil e simples pesquisar</a:t>
            </a:r>
            <a:endParaRPr lang="en-US" sz="975" dirty="0"/>
          </a:p>
        </p:txBody>
      </p:sp>
      <p:sp>
        <p:nvSpPr>
          <p:cNvPr id="17" name="Text 14"/>
          <p:cNvSpPr/>
          <p:nvPr/>
        </p:nvSpPr>
        <p:spPr>
          <a:xfrm>
            <a:off x="478555" y="3955119"/>
            <a:ext cx="3579540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</a:pPr>
            <a:r>
              <a:rPr lang="en-US" sz="1000" b="1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Exclusão da opção de selecionar datas na página inicial</a:t>
            </a:r>
            <a:endParaRPr lang="en-US" sz="9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ee8be4a-27cd-4ac8-8786-a12f0b8d36ab?pitch-bytes=1586478&amp;pitch-content-type=image%2Fpng"/>
          <p:cNvPicPr>
            <a:picLocks noChangeAspect="1"/>
          </p:cNvPicPr>
          <p:nvPr/>
        </p:nvPicPr>
        <p:blipFill>
          <a:blip r:embed="rId3"/>
          <a:srcRect l="2063" r="37330"/>
          <a:stretch/>
        </p:blipFill>
        <p:spPr>
          <a:xfrm>
            <a:off x="4858684" y="476250"/>
            <a:ext cx="3810000" cy="4191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5035" y="811163"/>
            <a:ext cx="3810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Caráter inovador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472822" y="1965460"/>
            <a:ext cx="3809926" cy="121890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originalidade e o caráter inovador do projeto </a:t>
            </a:r>
            <a:r>
              <a:rPr lang="en-US" sz="1200" b="0" u="sng" kern="0" spc="-12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Arquivo.pt</a:t>
            </a: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está no seu compromisso em tornar o acesso ao patrimônio histórico e cultural mais inclusivo e acessível para pessoas com deficiências visuais e do espectro autista.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4352c99-bbf0-4884-987b-c267afb5405a?pitch-bytes=4249712&amp;pitch-content-type=image%2Fpng"/>
          <p:cNvPicPr>
            <a:picLocks noChangeAspect="1"/>
          </p:cNvPicPr>
          <p:nvPr/>
        </p:nvPicPr>
        <p:blipFill>
          <a:blip r:embed="rId3"/>
          <a:srcRect l="5881" r="36854"/>
          <a:stretch/>
        </p:blipFill>
        <p:spPr>
          <a:xfrm>
            <a:off x="475707" y="476250"/>
            <a:ext cx="3810000" cy="4191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79062" y="474116"/>
            <a:ext cx="3810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 social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4857198" y="771054"/>
            <a:ext cx="3809777" cy="128007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680"/>
              </a:lnSpc>
            </a:pPr>
            <a:r>
              <a:rPr lang="en-US" sz="11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impacto social de tornar o site do </a:t>
            </a:r>
            <a:r>
              <a:rPr lang="en-US" sz="1100" b="0" u="sng" kern="0" spc="-12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arquivo.pt</a:t>
            </a:r>
            <a:r>
              <a:rPr lang="en-US" sz="11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mais inclusivo é imenso. Ao permitir que pessoas com deficiências visuais, espectro autista e outras deficiências possam acessar o site, estamos ampliando o acesso à informação e à cultura para uma parcela significativa da população que muitas vezes é marginalizada ou excluída digitalmente.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4712167" y="2796390"/>
            <a:ext cx="3810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 científico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4776997" y="3186982"/>
            <a:ext cx="3809702" cy="149341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680"/>
              </a:lnSpc>
            </a:pPr>
            <a:r>
              <a:rPr lang="en-US" sz="11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impacto científico de tornar o site do </a:t>
            </a:r>
            <a:r>
              <a:rPr lang="en-US" sz="1100" b="0" u="sng" kern="0" spc="-12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arquivo.pt</a:t>
            </a:r>
            <a:r>
              <a:rPr lang="en-US" sz="11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mais inclusivo é significativo. Ao permitir que pesquisadores, estudantes e outros interessados possam acessar o rico conteúdo histórico e cultural disponível no </a:t>
            </a:r>
            <a:r>
              <a:rPr lang="en-US" sz="1100" b="0" u="sng" kern="0" spc="-12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arquivo.pt</a:t>
            </a:r>
            <a:r>
              <a:rPr lang="en-US" sz="1100" b="0" kern="0" spc="-12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r>
              <a:rPr lang="en-US" sz="11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estamos ampliando as oportunidades de pesquisa e estudo em diversas áreas do conhecimento, como história, sociologia, antropologia, arqueologia e outras.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035" y="811163"/>
            <a:ext cx="4157811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Relevância da utilização do Arquivo.pt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72822" y="1595355"/>
            <a:ext cx="3809926" cy="195024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Ao adotar medidas para tornar o arquivo.pt mais inclusivo, a plataforma passa a permitir que todo o rico conteúdo presente no site esteja disponível para uma parcela ainda maior da sociedade. Isso promove a ampliação do acesso aos recursos únicos presentes no arquivo, de forma que não apenas uma parte do conteúdo seja utilizada, mas todo o conteúdo esteja disponível para pesquisa e consulta.</a:t>
            </a:r>
            <a:endParaRPr lang="en-US" sz="1200" dirty="0"/>
          </a:p>
        </p:txBody>
      </p:sp>
      <p:pic>
        <p:nvPicPr>
          <p:cNvPr id="5" name="Image 0" descr="https://pitch-assets-ccb95893-de3f-4266-973c-20049231b248.s3.eu-west-1.amazonaws.com/1890880f-b700-402c-892e-1f02ce8d3045?pitch-bytes=199883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00187" y="1543050"/>
            <a:ext cx="329184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1a29785d-2252-45e1-981d-b0b28c816668?pitch-bytes=2334585&amp;pitch-content-type=image%2Fpng"/>
          <p:cNvPicPr>
            <a:picLocks noChangeAspect="1"/>
          </p:cNvPicPr>
          <p:nvPr/>
        </p:nvPicPr>
        <p:blipFill>
          <a:blip r:embed="rId3"/>
          <a:srcRect l="16545" r="22837"/>
          <a:stretch/>
        </p:blipFill>
        <p:spPr>
          <a:xfrm>
            <a:off x="475707" y="476250"/>
            <a:ext cx="3810000" cy="4191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79062" y="-379264"/>
            <a:ext cx="3810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Comentários adicionais</a:t>
            </a: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4964305" y="1503099"/>
            <a:ext cx="3809702" cy="213345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680"/>
              </a:lnSpc>
            </a:pPr>
            <a:r>
              <a:rPr lang="en-US" sz="11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projeto Acessibilidade Arquivo.pt é uma POC (Proof Of Concept) do website www.arquivo.pt. Por isso, apenas duas páginas foram alteradas (a página inicial e a pesquisa avançada). No entanto, o objetivo, caso haja interesse da banca avaliadora, é transformar todo o site no modelo de acessibilidade proposto pela WCAG. Para isso, propomos uma parceria com os desenvolvedores do websítio para a adaptação de todas as páginas restantes, além de ampliar a acessibilidade para um número maior de pessoas, incluindo aquelas com dificuldades psicomotoras e outras dificuldades.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4508839" y="476685"/>
            <a:ext cx="4157812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Comentários adicionais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53656" y="3891104"/>
            <a:ext cx="2037606" cy="20940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649"/>
              </a:lnSpc>
            </a:pPr>
            <a:r>
              <a:rPr lang="en-US" sz="10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flaviocrispin78@gmail.com</a:t>
            </a:r>
            <a:endParaRPr lang="en-US" sz="1031" dirty="0"/>
          </a:p>
        </p:txBody>
      </p:sp>
      <p:sp>
        <p:nvSpPr>
          <p:cNvPr id="4" name="Text 1"/>
          <p:cNvSpPr/>
          <p:nvPr/>
        </p:nvSpPr>
        <p:spPr>
          <a:xfrm>
            <a:off x="476758" y="2319160"/>
            <a:ext cx="8191202" cy="502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57"/>
              </a:lnSpc>
            </a:pPr>
            <a:r>
              <a:rPr lang="en-US" sz="3300" b="1" kern="0" spc="-24" dirty="0" err="1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Obrigado</a:t>
            </a:r>
            <a:r>
              <a:rPr lang="en-US" sz="33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!</a:t>
            </a:r>
            <a:endParaRPr lang="en-US" sz="3298" dirty="0"/>
          </a:p>
        </p:txBody>
      </p:sp>
      <p:sp>
        <p:nvSpPr>
          <p:cNvPr id="5" name="Text 2"/>
          <p:cNvSpPr/>
          <p:nvPr/>
        </p:nvSpPr>
        <p:spPr>
          <a:xfrm>
            <a:off x="3232560" y="4098424"/>
            <a:ext cx="2673102" cy="20940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649"/>
              </a:lnSpc>
            </a:pPr>
            <a:r>
              <a:rPr lang="en-US" sz="1000" b="0" u="sng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https://flaviocrispin.github.io/arquivo.pt/</a:t>
            </a:r>
            <a:endParaRPr lang="en-US" sz="103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584</Words>
  <Application>Microsoft Office PowerPoint</Application>
  <PresentationFormat>Apresentação na tela (16:9)</PresentationFormat>
  <Paragraphs>45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Felix Titling</vt:lpstr>
      <vt:lpstr>Inter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Acessibilidade Arquivo.pt</dc:title>
  <dc:subject>PptxGenJS Presentation</dc:subject>
  <dc:creator>Pitch Software GmbH</dc:creator>
  <cp:lastModifiedBy>FLAVIO CRISPIN OLIVEIRA</cp:lastModifiedBy>
  <cp:revision>4</cp:revision>
  <dcterms:created xsi:type="dcterms:W3CDTF">2023-05-03T17:48:21Z</dcterms:created>
  <dcterms:modified xsi:type="dcterms:W3CDTF">2023-05-03T21:58:17Z</dcterms:modified>
</cp:coreProperties>
</file>